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9"/>
  </p:notesMasterIdLst>
  <p:handoutMasterIdLst>
    <p:handoutMasterId r:id="rId30"/>
  </p:handoutMasterIdLst>
  <p:sldIdLst>
    <p:sldId id="503" r:id="rId2"/>
    <p:sldId id="276" r:id="rId3"/>
    <p:sldId id="603" r:id="rId4"/>
    <p:sldId id="604" r:id="rId5"/>
    <p:sldId id="605" r:id="rId6"/>
    <p:sldId id="606" r:id="rId7"/>
    <p:sldId id="607" r:id="rId8"/>
    <p:sldId id="608" r:id="rId9"/>
    <p:sldId id="611" r:id="rId10"/>
    <p:sldId id="609" r:id="rId11"/>
    <p:sldId id="612" r:id="rId12"/>
    <p:sldId id="613" r:id="rId13"/>
    <p:sldId id="614" r:id="rId14"/>
    <p:sldId id="615" r:id="rId15"/>
    <p:sldId id="616" r:id="rId16"/>
    <p:sldId id="617" r:id="rId17"/>
    <p:sldId id="619" r:id="rId18"/>
    <p:sldId id="623" r:id="rId19"/>
    <p:sldId id="620" r:id="rId20"/>
    <p:sldId id="621" r:id="rId21"/>
    <p:sldId id="622" r:id="rId22"/>
    <p:sldId id="624" r:id="rId23"/>
    <p:sldId id="625" r:id="rId24"/>
    <p:sldId id="626" r:id="rId25"/>
    <p:sldId id="602" r:id="rId26"/>
    <p:sldId id="504" r:id="rId27"/>
    <p:sldId id="50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͏Графични изображения" id="{0FC434DC-325A-4375-BC5B-AFE3F3DD761D}">
          <p14:sldIdLst>
            <p14:sldId id="603"/>
            <p14:sldId id="604"/>
            <p14:sldId id="605"/>
            <p14:sldId id="606"/>
            <p14:sldId id="607"/>
            <p14:sldId id="608"/>
            <p14:sldId id="611"/>
          </p14:sldIdLst>
        </p14:section>
        <p14:section name="Paint" id="{DF5E0CB3-0A68-4D6A-B8F8-5489411D5958}">
          <p14:sldIdLst>
            <p14:sldId id="609"/>
            <p14:sldId id="612"/>
            <p14:sldId id="613"/>
            <p14:sldId id="614"/>
            <p14:sldId id="615"/>
            <p14:sldId id="616"/>
            <p14:sldId id="617"/>
            <p14:sldId id="619"/>
            <p14:sldId id="623"/>
            <p14:sldId id="620"/>
            <p14:sldId id="621"/>
            <p14:sldId id="622"/>
            <p14:sldId id="624"/>
          </p14:sldIdLst>
        </p14:section>
        <p14:section name="͏Преоразмеряване на графично изображение" id="{6A5223AA-42B8-4243-A50B-7EC55B59C655}">
          <p14:sldIdLst>
            <p14:sldId id="625"/>
            <p14:sldId id="626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D2C1"/>
    <a:srgbClr val="EA9100"/>
    <a:srgbClr val="7FD3CB"/>
    <a:srgbClr val="FFFFFF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03" autoAdjust="0"/>
    <p:restoredTop sz="96395" autoAdjust="0"/>
  </p:normalViewPr>
  <p:slideViewPr>
    <p:cSldViewPr showGuides="1">
      <p:cViewPr varScale="1">
        <p:scale>
          <a:sx n="105" d="100"/>
          <a:sy n="105" d="100"/>
        </p:scale>
        <p:origin x="144" y="330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24.10.2023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10/24/2023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809001"/>
            <a:ext cx="11083636" cy="854999"/>
          </a:xfrm>
        </p:spPr>
        <p:txBody>
          <a:bodyPr>
            <a:normAutofit/>
          </a:bodyPr>
          <a:lstStyle/>
          <a:p>
            <a:r>
              <a:rPr lang="bg-BG" dirty="0" smtClean="0"/>
              <a:t>Основи при графичното обработване</a:t>
            </a:r>
            <a:endParaRPr lang="en-US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00" y="321501"/>
            <a:ext cx="11700000" cy="1422646"/>
          </a:xfrm>
        </p:spPr>
        <p:txBody>
          <a:bodyPr>
            <a:normAutofit fontScale="90000"/>
          </a:bodyPr>
          <a:lstStyle/>
          <a:p>
            <a:r>
              <a:rPr lang="ru-RU" dirty="0"/>
              <a:t>Зареждане, обработване и запазване на графично изображение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46" y="3024977"/>
            <a:ext cx="1769683" cy="825597"/>
          </a:xfrm>
          <a:prstGeom prst="rect">
            <a:avLst/>
          </a:prstGeom>
        </p:spPr>
      </p:pic>
      <p:sp>
        <p:nvSpPr>
          <p:cNvPr id="12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13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698189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80" b="16131"/>
          <a:stretch/>
        </p:blipFill>
        <p:spPr>
          <a:xfrm>
            <a:off x="6390123" y="2934000"/>
            <a:ext cx="5248260" cy="2744999"/>
          </a:xfr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 smtClean="0"/>
              <a:t>Основни елементи в графичния </a:t>
            </a:r>
            <a:r>
              <a:rPr lang="bg-BG" dirty="0" smtClean="0"/>
              <a:t>редактор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 smtClean="0"/>
              <a:t>Paint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2875" y="1044000"/>
            <a:ext cx="3146250" cy="314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214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Основни елементи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-1" y="1105294"/>
            <a:ext cx="12191062" cy="5749629"/>
            <a:chOff x="-1" y="1105294"/>
            <a:chExt cx="12191062" cy="574962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" y="1105294"/>
              <a:ext cx="10280061" cy="5749629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154"/>
            <a:stretch/>
          </p:blipFill>
          <p:spPr>
            <a:xfrm>
              <a:off x="8796000" y="1105294"/>
              <a:ext cx="3395061" cy="5749629"/>
            </a:xfrm>
            <a:prstGeom prst="rect">
              <a:avLst/>
            </a:prstGeom>
          </p:spPr>
        </p:pic>
      </p:grpSp>
      <p:sp>
        <p:nvSpPr>
          <p:cNvPr id="10" name="Rounded Rectangular Callout 9"/>
          <p:cNvSpPr/>
          <p:nvPr/>
        </p:nvSpPr>
        <p:spPr bwMode="auto">
          <a:xfrm>
            <a:off x="190406" y="2439000"/>
            <a:ext cx="3565594" cy="675000"/>
          </a:xfrm>
          <a:prstGeom prst="wedgeRoundRectCallout">
            <a:avLst>
              <a:gd name="adj1" fmla="val -7010"/>
              <a:gd name="adj2" fmla="val -8660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Панел с инструменти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-1" y="1449000"/>
            <a:ext cx="7311001" cy="67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6996000" y="3642608"/>
            <a:ext cx="2430000" cy="675000"/>
          </a:xfrm>
          <a:prstGeom prst="wedgeRoundRectCallout">
            <a:avLst>
              <a:gd name="adj1" fmla="val -22164"/>
              <a:gd name="adj2" fmla="val -285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Работно поле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ounded Rectangular Callout 12"/>
          <p:cNvSpPr/>
          <p:nvPr/>
        </p:nvSpPr>
        <p:spPr bwMode="auto">
          <a:xfrm>
            <a:off x="3756000" y="5662706"/>
            <a:ext cx="3555000" cy="675000"/>
          </a:xfrm>
          <a:prstGeom prst="wedgeRoundRectCallout">
            <a:avLst>
              <a:gd name="adj1" fmla="val -36194"/>
              <a:gd name="adj2" fmla="val 9073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Лента на документа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2787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Clipboard</a:t>
            </a:r>
          </a:p>
          <a:p>
            <a:pPr lvl="1"/>
            <a:r>
              <a:rPr lang="bg-BG" dirty="0" smtClean="0"/>
              <a:t>Копиране, местене, поставяне на обекти</a:t>
            </a:r>
          </a:p>
          <a:p>
            <a:r>
              <a:rPr lang="en-US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Image</a:t>
            </a:r>
          </a:p>
          <a:p>
            <a:pPr lvl="1"/>
            <a:r>
              <a:rPr lang="bg-BG" dirty="0" smtClean="0"/>
              <a:t>Обработка на изображение</a:t>
            </a:r>
          </a:p>
          <a:p>
            <a:r>
              <a:rPr lang="en-US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Tools</a:t>
            </a:r>
            <a:endParaRPr lang="bg-BG" b="1" dirty="0" smtClean="0">
              <a:solidFill>
                <a:schemeClr val="bg1"/>
              </a:solidFill>
            </a:endParaRPr>
          </a:p>
          <a:p>
            <a:pPr lvl="1"/>
            <a:r>
              <a:rPr lang="bg-BG" dirty="0" smtClean="0"/>
              <a:t>Молив, кофа с боя, гума, текстов редакто</a:t>
            </a:r>
            <a:r>
              <a:rPr lang="bg-BG" dirty="0"/>
              <a:t>р</a:t>
            </a:r>
            <a:r>
              <a:rPr lang="bg-BG" dirty="0" smtClean="0"/>
              <a:t>, лупа, пипетка</a:t>
            </a:r>
          </a:p>
          <a:p>
            <a:r>
              <a:rPr lang="en-US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Brushes</a:t>
            </a:r>
            <a:r>
              <a:rPr lang="en-US" dirty="0" smtClean="0"/>
              <a:t> </a:t>
            </a:r>
            <a:endParaRPr lang="bg-BG" dirty="0" smtClean="0"/>
          </a:p>
          <a:p>
            <a:r>
              <a:rPr lang="en-US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Shapes</a:t>
            </a:r>
          </a:p>
          <a:p>
            <a:r>
              <a:rPr lang="en-US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Size</a:t>
            </a:r>
          </a:p>
          <a:p>
            <a:r>
              <a:rPr lang="en-US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Colors</a:t>
            </a:r>
            <a:endParaRPr lang="bg-BG" b="1" dirty="0" smtClean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 </a:t>
            </a:r>
            <a:r>
              <a:rPr lang="bg-BG" dirty="0" smtClean="0"/>
              <a:t>меню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33"/>
          <a:stretch/>
        </p:blipFill>
        <p:spPr>
          <a:xfrm>
            <a:off x="8481000" y="1314000"/>
            <a:ext cx="1305000" cy="113551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000" y="2529000"/>
            <a:ext cx="1485000" cy="115087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1000" y="3519000"/>
            <a:ext cx="1125000" cy="135304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570" y="5229000"/>
            <a:ext cx="7444861" cy="95689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29618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Отваряне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75"/>
          <a:stretch/>
        </p:blipFill>
        <p:spPr>
          <a:xfrm>
            <a:off x="0" y="1097313"/>
            <a:ext cx="12192000" cy="5796687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1596000" y="2484000"/>
            <a:ext cx="6030000" cy="1170000"/>
          </a:xfrm>
          <a:prstGeom prst="wedgeRoundRectCallout">
            <a:avLst>
              <a:gd name="adj1" fmla="val -70875"/>
              <a:gd name="adj2" fmla="val -14638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отворим вече съществуващо изображение, отваряме менюто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File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9231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Отваряне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75"/>
          <a:stretch/>
        </p:blipFill>
        <p:spPr>
          <a:xfrm>
            <a:off x="0" y="1097313"/>
            <a:ext cx="12191999" cy="5796687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943500" y="3474000"/>
            <a:ext cx="2767500" cy="630000"/>
          </a:xfrm>
          <a:prstGeom prst="wedgeRoundRectCallout">
            <a:avLst>
              <a:gd name="adj1" fmla="val -73254"/>
              <a:gd name="adj2" fmla="val -29664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Избир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аме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4836000" y="2245200"/>
            <a:ext cx="4950000" cy="1543800"/>
          </a:xfrm>
          <a:prstGeom prst="wedgeRoundRectCallout">
            <a:avLst>
              <a:gd name="adj1" fmla="val -79494"/>
              <a:gd name="adj2" fmla="val -4914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Paint</a:t>
            </a:r>
            <a:r>
              <a:rPr lang="en-US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ни дава и възможност директно да отворим някои </a:t>
            </a: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наскоро редактирани 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снимки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1387626" y="1359000"/>
            <a:ext cx="1845000" cy="14124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2344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Отваряне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132"/>
          <a:stretch/>
        </p:blipFill>
        <p:spPr>
          <a:xfrm>
            <a:off x="0" y="1097313"/>
            <a:ext cx="12191999" cy="5751687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 bwMode="auto">
          <a:xfrm>
            <a:off x="291000" y="3294000"/>
            <a:ext cx="2835000" cy="1620000"/>
          </a:xfrm>
          <a:prstGeom prst="wedgeRoundRectCallout">
            <a:avLst>
              <a:gd name="adj1" fmla="val 62314"/>
              <a:gd name="adj2" fmla="val 8790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 нов диалогов прозорец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095999" y="1899000"/>
            <a:ext cx="5175000" cy="1215000"/>
          </a:xfrm>
          <a:prstGeom prst="wedgeRoundRectCallout">
            <a:avLst>
              <a:gd name="adj1" fmla="val -48121"/>
              <a:gd name="adj2" fmla="val 10219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отворим желания от нас файл, трябва да го щракнем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9041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Отваряне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75"/>
          <a:stretch/>
        </p:blipFill>
        <p:spPr>
          <a:xfrm>
            <a:off x="0" y="1097313"/>
            <a:ext cx="12191999" cy="5796687"/>
          </a:xfrm>
          <a:prstGeom prst="rect">
            <a:avLst/>
          </a:prstGeom>
        </p:spPr>
      </p:pic>
      <p:sp>
        <p:nvSpPr>
          <p:cNvPr id="9" name="Rounded Rectangular Callout 8"/>
          <p:cNvSpPr/>
          <p:nvPr/>
        </p:nvSpPr>
        <p:spPr bwMode="auto">
          <a:xfrm>
            <a:off x="7078404" y="3339000"/>
            <a:ext cx="5040000" cy="1125000"/>
          </a:xfrm>
          <a:prstGeom prst="wedgeRoundRectCallout">
            <a:avLst>
              <a:gd name="adj1" fmla="val -21827"/>
              <a:gd name="adj2" fmla="val 15299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като сме го селектирали, натискаме бутона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51169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Отваряне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75"/>
          <a:stretch/>
        </p:blipFill>
        <p:spPr>
          <a:xfrm>
            <a:off x="0" y="1097313"/>
            <a:ext cx="12191999" cy="5796687"/>
          </a:xfrm>
          <a:prstGeom prst="rect">
            <a:avLst/>
          </a:prstGeom>
        </p:spPr>
      </p:pic>
      <p:sp>
        <p:nvSpPr>
          <p:cNvPr id="3" name="Rounded Rectangular Callout 2"/>
          <p:cNvSpPr/>
          <p:nvPr/>
        </p:nvSpPr>
        <p:spPr bwMode="auto">
          <a:xfrm>
            <a:off x="7203902" y="2979000"/>
            <a:ext cx="4545000" cy="1170000"/>
          </a:xfrm>
          <a:prstGeom prst="wedgeRoundRectCallout">
            <a:avLst>
              <a:gd name="adj1" fmla="val -52218"/>
              <a:gd name="adj2" fmla="val 10470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зарежда желаното от вас изображение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4884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Отворете изображението от папката </a:t>
            </a:r>
            <a:r>
              <a:rPr lang="en-US" b="1" dirty="0" smtClean="0">
                <a:solidFill>
                  <a:schemeClr val="bg1"/>
                </a:solidFill>
              </a:rPr>
              <a:t>pug</a:t>
            </a:r>
            <a:r>
              <a:rPr lang="en-US" dirty="0" smtClean="0"/>
              <a:t> </a:t>
            </a:r>
            <a:r>
              <a:rPr lang="bg-BG" dirty="0" smtClean="0"/>
              <a:t>в </a:t>
            </a:r>
            <a:r>
              <a:rPr lang="en-US" b="1" dirty="0" smtClean="0">
                <a:solidFill>
                  <a:schemeClr val="bg1"/>
                </a:solidFill>
              </a:rPr>
              <a:t>materials</a:t>
            </a:r>
            <a:r>
              <a:rPr lang="bg-BG" dirty="0" smtClean="0"/>
              <a:t> в </a:t>
            </a:r>
            <a:r>
              <a:rPr lang="bg-BG" b="1" dirty="0" smtClean="0"/>
              <a:t>програмата</a:t>
            </a:r>
            <a:r>
              <a:rPr lang="bg-BG" dirty="0" smtClean="0"/>
              <a:t> </a:t>
            </a:r>
            <a:r>
              <a:rPr lang="en-US" b="1" dirty="0" smtClean="0">
                <a:solidFill>
                  <a:schemeClr val="bg1"/>
                </a:solidFill>
              </a:rPr>
              <a:t>Paint</a:t>
            </a:r>
            <a:r>
              <a:rPr lang="en-US" dirty="0" smtClean="0"/>
              <a:t>.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Задача: Отваряне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000" y="2553202"/>
            <a:ext cx="5955969" cy="397064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7623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Съхраняване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75"/>
          <a:stretch/>
        </p:blipFill>
        <p:spPr>
          <a:xfrm>
            <a:off x="0" y="1097313"/>
            <a:ext cx="12191999" cy="5796687"/>
          </a:xfrm>
          <a:prstGeom prst="rect">
            <a:avLst/>
          </a:prstGeom>
        </p:spPr>
      </p:pic>
      <p:sp>
        <p:nvSpPr>
          <p:cNvPr id="3" name="Rounded Rectangular Callout 2"/>
          <p:cNvSpPr/>
          <p:nvPr/>
        </p:nvSpPr>
        <p:spPr bwMode="auto">
          <a:xfrm>
            <a:off x="3404548" y="3384000"/>
            <a:ext cx="6921452" cy="1125000"/>
          </a:xfrm>
          <a:prstGeom prst="wedgeRoundRectCallout">
            <a:avLst>
              <a:gd name="adj1" fmla="val -80022"/>
              <a:gd name="adj2" fmla="val -13163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съхраним файл, отваряме менюто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File</a:t>
            </a:r>
            <a:r>
              <a:rPr lang="en-US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избираме командата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 As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9422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en-US" dirty="0" smtClean="0"/>
              <a:t>͏</a:t>
            </a:r>
            <a:r>
              <a:rPr lang="bg-BG" b="1" dirty="0" smtClean="0"/>
              <a:t>Графични изображения</a:t>
            </a:r>
          </a:p>
          <a:p>
            <a:r>
              <a:rPr lang="en-US" dirty="0" smtClean="0"/>
              <a:t>͏</a:t>
            </a:r>
            <a:r>
              <a:rPr lang="en-US" b="1" dirty="0" smtClean="0"/>
              <a:t>Paint</a:t>
            </a:r>
            <a:endParaRPr lang="bg-BG" b="1" dirty="0"/>
          </a:p>
          <a:p>
            <a:r>
              <a:rPr lang="bg-BG" dirty="0" smtClean="0"/>
              <a:t>͏</a:t>
            </a:r>
            <a:r>
              <a:rPr lang="bg-BG" b="1" dirty="0" smtClean="0"/>
              <a:t>Преоразмеряване</a:t>
            </a:r>
            <a:r>
              <a:rPr lang="bg-BG" dirty="0" smtClean="0"/>
              <a:t> на графично изображение</a:t>
            </a:r>
            <a:endParaRPr lang="en-US" dirty="0" smtClean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94754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Съхраняване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75"/>
          <a:stretch/>
        </p:blipFill>
        <p:spPr>
          <a:xfrm>
            <a:off x="0" y="1097313"/>
            <a:ext cx="12191999" cy="5796687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291000" y="2169000"/>
            <a:ext cx="3060000" cy="1620000"/>
          </a:xfrm>
          <a:prstGeom prst="wedgeRoundRectCallout">
            <a:avLst>
              <a:gd name="adj1" fmla="val 53051"/>
              <a:gd name="adj2" fmla="val 10201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 нов диалогов прозорец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 As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4926000" y="1809000"/>
            <a:ext cx="7110000" cy="1620000"/>
          </a:xfrm>
          <a:prstGeom prst="wedgeRoundRectCallout">
            <a:avLst>
              <a:gd name="adj1" fmla="val 7056"/>
              <a:gd name="adj2" fmla="val 14910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като сме избрали </a:t>
            </a: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папката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в която искаме да съхраним изображението, може да зададем </a:t>
            </a: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име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</a:t>
            </a: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тип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новия файла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8887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Съхраняване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75"/>
          <a:stretch/>
        </p:blipFill>
        <p:spPr>
          <a:xfrm>
            <a:off x="0" y="1097313"/>
            <a:ext cx="12191999" cy="5796687"/>
          </a:xfrm>
          <a:prstGeom prst="rect">
            <a:avLst/>
          </a:prstGeom>
        </p:spPr>
      </p:pic>
      <p:sp>
        <p:nvSpPr>
          <p:cNvPr id="3" name="Rounded Rectangular Callout 2"/>
          <p:cNvSpPr/>
          <p:nvPr/>
        </p:nvSpPr>
        <p:spPr bwMode="auto">
          <a:xfrm>
            <a:off x="6670382" y="3474000"/>
            <a:ext cx="5085000" cy="1170000"/>
          </a:xfrm>
          <a:prstGeom prst="wedgeRoundRectCallout">
            <a:avLst>
              <a:gd name="adj1" fmla="val -11482"/>
              <a:gd name="adj2" fmla="val 13596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Накрая натискаме бутона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</a:t>
            </a:r>
            <a:r>
              <a:rPr lang="en-US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изображението се запазва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07528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изображението от папката </a:t>
            </a:r>
            <a:r>
              <a:rPr lang="en-US" b="1" dirty="0">
                <a:solidFill>
                  <a:schemeClr val="bg1"/>
                </a:solidFill>
              </a:rPr>
              <a:t>pug</a:t>
            </a:r>
            <a:r>
              <a:rPr lang="en-US" dirty="0"/>
              <a:t> </a:t>
            </a:r>
            <a:r>
              <a:rPr lang="bg-BG" dirty="0" smtClean="0"/>
              <a:t>в </a:t>
            </a:r>
            <a:r>
              <a:rPr lang="en-US" b="1" dirty="0" smtClean="0"/>
              <a:t>Paint</a:t>
            </a:r>
            <a:r>
              <a:rPr lang="bg-BG" dirty="0" smtClean="0"/>
              <a:t>. Запазете файла с </a:t>
            </a:r>
            <a:r>
              <a:rPr lang="bg-BG" b="1" dirty="0" smtClean="0"/>
              <a:t>ново разширение </a:t>
            </a:r>
            <a:r>
              <a:rPr lang="en-US" dirty="0" smtClean="0"/>
              <a:t>–</a:t>
            </a:r>
            <a:r>
              <a:rPr lang="bg-BG" dirty="0" smtClean="0"/>
              <a:t> </a:t>
            </a:r>
            <a:r>
              <a:rPr lang="en-US" b="1" dirty="0" smtClean="0">
                <a:solidFill>
                  <a:schemeClr val="bg1"/>
                </a:solidFill>
              </a:rPr>
              <a:t>.png</a:t>
            </a:r>
            <a:r>
              <a:rPr lang="bg-BG" dirty="0" smtClean="0"/>
              <a:t> и </a:t>
            </a:r>
            <a:r>
              <a:rPr lang="bg-BG" b="1" dirty="0" smtClean="0"/>
              <a:t>име на файла </a:t>
            </a:r>
            <a:r>
              <a:rPr lang="bg-BG" dirty="0" smtClean="0"/>
              <a:t>– </a:t>
            </a:r>
            <a:r>
              <a:rPr lang="en-US" b="1" dirty="0" smtClean="0">
                <a:solidFill>
                  <a:schemeClr val="bg1"/>
                </a:solidFill>
              </a:rPr>
              <a:t>happy_pug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Задача: Съхраняване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225" y="2958875"/>
            <a:ext cx="6341550" cy="356814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61016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5"/>
            <a:ext cx="10961783" cy="1694175"/>
          </a:xfrm>
        </p:spPr>
        <p:txBody>
          <a:bodyPr/>
          <a:lstStyle/>
          <a:p>
            <a:r>
              <a:rPr lang="bg-BG" dirty="0"/>
              <a:t>͏Преоразмеряване на графично </a:t>
            </a:r>
            <a:r>
              <a:rPr lang="bg-BG" dirty="0" smtClean="0"/>
              <a:t>изображение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409" y="729000"/>
            <a:ext cx="5093182" cy="373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47520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За да </a:t>
            </a:r>
            <a:r>
              <a:rPr lang="bg-BG" b="1" dirty="0" smtClean="0"/>
              <a:t>променим размера </a:t>
            </a:r>
            <a:r>
              <a:rPr lang="bg-BG" dirty="0" smtClean="0"/>
              <a:t>на даден </a:t>
            </a:r>
            <a:r>
              <a:rPr lang="bg-BG" b="1" dirty="0" smtClean="0"/>
              <a:t>обект</a:t>
            </a:r>
            <a:r>
              <a:rPr lang="bg-BG" dirty="0" smtClean="0"/>
              <a:t>, натискаме </a:t>
            </a:r>
            <a:r>
              <a:rPr lang="bg-BG" b="1" dirty="0" smtClean="0"/>
              <a:t>бутона </a:t>
            </a:r>
            <a:r>
              <a:rPr lang="en-US" b="1" dirty="0" smtClean="0">
                <a:solidFill>
                  <a:schemeClr val="bg1"/>
                </a:solidFill>
              </a:rPr>
              <a:t>Resize</a:t>
            </a:r>
            <a:r>
              <a:rPr lang="bg-BG" dirty="0"/>
              <a:t> </a:t>
            </a:r>
            <a:r>
              <a:rPr lang="bg-BG" dirty="0" smtClean="0"/>
              <a:t>от </a:t>
            </a:r>
            <a:r>
              <a:rPr lang="bg-BG" b="1" dirty="0" smtClean="0"/>
              <a:t>менюто </a:t>
            </a:r>
            <a:r>
              <a:rPr lang="en-US" b="1" dirty="0" smtClean="0">
                <a:solidFill>
                  <a:schemeClr val="bg1"/>
                </a:solidFill>
              </a:rPr>
              <a:t>Home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͏Преоразмеряване на графично изображение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1000" y="2709000"/>
            <a:ext cx="2514951" cy="380100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Rounded Rectangular Callout 6"/>
          <p:cNvSpPr/>
          <p:nvPr/>
        </p:nvSpPr>
        <p:spPr bwMode="auto">
          <a:xfrm>
            <a:off x="111000" y="2709000"/>
            <a:ext cx="5085000" cy="1935000"/>
          </a:xfrm>
          <a:prstGeom prst="wedgeRoundRectCallout">
            <a:avLst>
              <a:gd name="adj1" fmla="val 58437"/>
              <a:gd name="adj2" fmla="val 1490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полетата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Horizontal</a:t>
            </a:r>
            <a:r>
              <a:rPr lang="en-US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Vertical</a:t>
            </a:r>
            <a:r>
              <a:rPr lang="en-US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се въвеждат желаните от вас стойности за ширина и височина на обекта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691000" y="3024000"/>
            <a:ext cx="2514951" cy="175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8256000" y="1781390"/>
            <a:ext cx="3911233" cy="1895110"/>
          </a:xfrm>
          <a:prstGeom prst="wedgeRoundRectCallout">
            <a:avLst>
              <a:gd name="adj1" fmla="val -60012"/>
              <a:gd name="adj2" fmla="val 3352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Може да зададете в </a:t>
            </a: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проценти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или </a:t>
            </a: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пиксели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да се оразмерява вашият обект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4251000" y="4935075"/>
            <a:ext cx="7470000" cy="1682373"/>
          </a:xfrm>
          <a:prstGeom prst="wedgeRoundRectCallout">
            <a:avLst>
              <a:gd name="adj1" fmla="val -25485"/>
              <a:gd name="adj2" fmla="val -6631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Ако е поставена отметката </a:t>
            </a:r>
            <a:r>
              <a:rPr lang="en-US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Maintain aspect ratio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рамерът на изображението се променя едновременно по </a:t>
            </a: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хоризонтала</a:t>
            </a:r>
            <a:r>
              <a:rPr lang="bg-BG" sz="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</a:t>
            </a: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вертикала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42925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610812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49">
              <a:buClr>
                <a:schemeClr val="bg2"/>
              </a:buClr>
            </a:pPr>
            <a:r>
              <a:rPr lang="bg-BG" sz="2800" dirty="0" smtClean="0">
                <a:solidFill>
                  <a:schemeClr val="bg2"/>
                </a:solidFill>
              </a:rPr>
              <a:t>͏</a:t>
            </a: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Графично изображение </a:t>
            </a:r>
            <a:r>
              <a:rPr lang="bg-BG" sz="2800" dirty="0" smtClean="0">
                <a:solidFill>
                  <a:schemeClr val="bg2"/>
                </a:solidFill>
              </a:rPr>
              <a:t>- </a:t>
            </a:r>
            <a:r>
              <a:rPr lang="ru-RU" sz="2800" b="1" dirty="0">
                <a:solidFill>
                  <a:schemeClr val="bg2"/>
                </a:solidFill>
              </a:rPr>
              <a:t>визуално представяне </a:t>
            </a:r>
            <a:r>
              <a:rPr lang="ru-RU" sz="2800" dirty="0">
                <a:solidFill>
                  <a:schemeClr val="bg2"/>
                </a:solidFill>
              </a:rPr>
              <a:t>на </a:t>
            </a:r>
            <a:r>
              <a:rPr lang="ru-RU" sz="2800" b="1" dirty="0">
                <a:solidFill>
                  <a:schemeClr val="bg2"/>
                </a:solidFill>
              </a:rPr>
              <a:t>данни</a:t>
            </a:r>
            <a:r>
              <a:rPr lang="ru-RU" sz="2800" dirty="0">
                <a:solidFill>
                  <a:schemeClr val="bg2"/>
                </a:solidFill>
              </a:rPr>
              <a:t> или </a:t>
            </a:r>
            <a:r>
              <a:rPr lang="ru-RU" sz="2800" b="1" dirty="0" smtClean="0">
                <a:solidFill>
                  <a:schemeClr val="bg2"/>
                </a:solidFill>
              </a:rPr>
              <a:t>информация </a:t>
            </a:r>
            <a:r>
              <a:rPr lang="ru-RU" sz="2800" dirty="0" smtClean="0">
                <a:solidFill>
                  <a:schemeClr val="bg2"/>
                </a:solidFill>
              </a:rPr>
              <a:t>(снимки, рисунки, чертежи, ...)</a:t>
            </a:r>
          </a:p>
          <a:p>
            <a:pPr marL="381049">
              <a:buClr>
                <a:schemeClr val="bg2"/>
              </a:buClr>
            </a:pPr>
            <a:r>
              <a:rPr lang="bg-BG" sz="2800" dirty="0" smtClean="0">
                <a:solidFill>
                  <a:schemeClr val="bg2"/>
                </a:solidFill>
              </a:rPr>
              <a:t>͏</a:t>
            </a: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Графичен редактор </a:t>
            </a:r>
            <a:r>
              <a:rPr lang="bg-BG" sz="2800" dirty="0" smtClean="0">
                <a:solidFill>
                  <a:schemeClr val="bg2"/>
                </a:solidFill>
              </a:rPr>
              <a:t>– </a:t>
            </a:r>
            <a:r>
              <a:rPr lang="bg-BG" sz="2800" b="1" dirty="0" smtClean="0">
                <a:solidFill>
                  <a:schemeClr val="bg2"/>
                </a:solidFill>
              </a:rPr>
              <a:t>програма</a:t>
            </a:r>
            <a:r>
              <a:rPr lang="bg-BG" sz="2800" dirty="0" smtClean="0">
                <a:solidFill>
                  <a:schemeClr val="bg2"/>
                </a:solidFill>
              </a:rPr>
              <a:t> за </a:t>
            </a:r>
            <a:r>
              <a:rPr lang="bg-BG" sz="2800" b="1" dirty="0" smtClean="0">
                <a:solidFill>
                  <a:schemeClr val="bg2"/>
                </a:solidFill>
              </a:rPr>
              <a:t>създаване</a:t>
            </a:r>
            <a:r>
              <a:rPr lang="bg-BG" sz="2800" dirty="0" smtClean="0">
                <a:solidFill>
                  <a:schemeClr val="bg2"/>
                </a:solidFill>
              </a:rPr>
              <a:t> и </a:t>
            </a:r>
            <a:r>
              <a:rPr lang="bg-BG" sz="2800" b="1" dirty="0" smtClean="0">
                <a:solidFill>
                  <a:schemeClr val="bg2"/>
                </a:solidFill>
              </a:rPr>
              <a:t>обработване</a:t>
            </a:r>
            <a:r>
              <a:rPr lang="bg-BG" sz="2800" dirty="0" smtClean="0">
                <a:solidFill>
                  <a:schemeClr val="bg2"/>
                </a:solidFill>
              </a:rPr>
              <a:t> на графични изображения</a:t>
            </a:r>
          </a:p>
          <a:p>
            <a:pPr marL="381049">
              <a:buClr>
                <a:schemeClr val="bg2"/>
              </a:buClr>
            </a:pPr>
            <a:r>
              <a:rPr lang="ru-RU" sz="2800" dirty="0" smtClean="0">
                <a:solidFill>
                  <a:schemeClr val="bg2"/>
                </a:solidFill>
              </a:rPr>
              <a:t>͏</a:t>
            </a:r>
            <a:r>
              <a:rPr lang="ru-RU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Растерно изображение </a:t>
            </a:r>
            <a:r>
              <a:rPr lang="ru-RU" sz="2800" dirty="0" smtClean="0">
                <a:solidFill>
                  <a:schemeClr val="bg2"/>
                </a:solidFill>
              </a:rPr>
              <a:t>– </a:t>
            </a:r>
            <a:r>
              <a:rPr lang="bg-BG" sz="2800" b="1" dirty="0">
                <a:solidFill>
                  <a:schemeClr val="bg2"/>
                </a:solidFill>
              </a:rPr>
              <a:t>множество</a:t>
            </a:r>
            <a:r>
              <a:rPr lang="bg-BG" sz="2800" dirty="0">
                <a:solidFill>
                  <a:schemeClr val="bg2"/>
                </a:solidFill>
              </a:rPr>
              <a:t> </a:t>
            </a:r>
            <a:r>
              <a:rPr lang="bg-BG" sz="2800" b="1" dirty="0">
                <a:solidFill>
                  <a:schemeClr val="bg2"/>
                </a:solidFill>
              </a:rPr>
              <a:t>пиксели</a:t>
            </a:r>
            <a:r>
              <a:rPr lang="bg-BG" sz="2800" dirty="0">
                <a:solidFill>
                  <a:schemeClr val="bg2"/>
                </a:solidFill>
              </a:rPr>
              <a:t>, подредени в двумерна </a:t>
            </a:r>
            <a:r>
              <a:rPr lang="bg-BG" sz="2800" b="1" dirty="0">
                <a:solidFill>
                  <a:schemeClr val="bg2"/>
                </a:solidFill>
              </a:rPr>
              <a:t>правоъгълна решетка</a:t>
            </a:r>
          </a:p>
          <a:p>
            <a:pPr marL="381049">
              <a:buClr>
                <a:schemeClr val="bg2"/>
              </a:buClr>
            </a:pPr>
            <a:r>
              <a:rPr lang="ru-RU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Пиксел</a:t>
            </a:r>
            <a:r>
              <a:rPr lang="ru-RU" sz="2800" dirty="0" smtClean="0">
                <a:solidFill>
                  <a:schemeClr val="bg2"/>
                </a:solidFill>
              </a:rPr>
              <a:t> – </a:t>
            </a:r>
            <a:r>
              <a:rPr lang="ru-RU" sz="2800" b="1" dirty="0" smtClean="0">
                <a:solidFill>
                  <a:schemeClr val="bg2"/>
                </a:solidFill>
              </a:rPr>
              <a:t>малка точка </a:t>
            </a:r>
            <a:r>
              <a:rPr lang="ru-RU" sz="2800" dirty="0" smtClean="0">
                <a:solidFill>
                  <a:schemeClr val="bg2"/>
                </a:solidFill>
              </a:rPr>
              <a:t>с променлив </a:t>
            </a:r>
            <a:r>
              <a:rPr lang="ru-RU" sz="2800" b="1" dirty="0" smtClean="0">
                <a:solidFill>
                  <a:schemeClr val="bg2"/>
                </a:solidFill>
              </a:rPr>
              <a:t>цвят</a:t>
            </a:r>
            <a:r>
              <a:rPr lang="ru-RU" sz="2800" dirty="0" smtClean="0">
                <a:solidFill>
                  <a:schemeClr val="bg2"/>
                </a:solidFill>
              </a:rPr>
              <a:t> и </a:t>
            </a:r>
            <a:r>
              <a:rPr lang="ru-RU" sz="2800" b="1" dirty="0" smtClean="0">
                <a:solidFill>
                  <a:schemeClr val="bg2"/>
                </a:solidFill>
              </a:rPr>
              <a:t>яркост</a:t>
            </a:r>
          </a:p>
          <a:p>
            <a:pPr marL="381049"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Векторно изображение </a:t>
            </a:r>
            <a:r>
              <a:rPr lang="bg-BG" sz="2800" dirty="0">
                <a:solidFill>
                  <a:schemeClr val="bg2"/>
                </a:solidFill>
              </a:rPr>
              <a:t>– изображение, получено с помощта на </a:t>
            </a:r>
            <a:r>
              <a:rPr lang="bg-BG" sz="2800" b="1" dirty="0">
                <a:solidFill>
                  <a:schemeClr val="bg2"/>
                </a:solidFill>
              </a:rPr>
              <a:t>линии</a:t>
            </a:r>
            <a:r>
              <a:rPr lang="bg-BG" sz="2800" dirty="0">
                <a:solidFill>
                  <a:schemeClr val="bg2"/>
                </a:solidFill>
              </a:rPr>
              <a:t> и </a:t>
            </a:r>
            <a:r>
              <a:rPr lang="bg-BG" sz="2800" b="1" dirty="0">
                <a:solidFill>
                  <a:schemeClr val="bg2"/>
                </a:solidFill>
              </a:rPr>
              <a:t>геометрични фигури</a:t>
            </a: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ru-RU" sz="2800" dirty="0" smtClean="0">
              <a:solidFill>
                <a:schemeClr val="bg2"/>
              </a:solidFill>
            </a:endParaRPr>
          </a:p>
          <a:p>
            <a:pPr marL="914115" lvl="1">
              <a:spcAft>
                <a:spcPts val="1200"/>
              </a:spcAft>
              <a:buClr>
                <a:schemeClr val="bg2"/>
              </a:buClr>
            </a:pPr>
            <a:endParaRPr lang="ru-RU" sz="2600" dirty="0">
              <a:solidFill>
                <a:schemeClr val="bg2"/>
              </a:solidFill>
            </a:endParaRP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 smtClean="0">
              <a:solidFill>
                <a:schemeClr val="bg2"/>
              </a:solidFill>
            </a:endParaRP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 smtClean="0"/>
              <a:t>Растерни и векторни графики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bg-BG" dirty="0"/>
              <a:t>Графични </a:t>
            </a:r>
            <a:r>
              <a:rPr lang="bg-BG" dirty="0" smtClean="0"/>
              <a:t>изображения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3</a:t>
            </a:fld>
            <a:endParaRPr lang="en-US" noProof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6000" y="729000"/>
            <a:ext cx="6487875" cy="370735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6067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1970000" cy="5528766"/>
          </a:xfrm>
        </p:spPr>
        <p:txBody>
          <a:bodyPr/>
          <a:lstStyle/>
          <a:p>
            <a:r>
              <a:rPr lang="ru-RU" dirty="0" smtClean="0"/>
              <a:t>͏</a:t>
            </a:r>
            <a:r>
              <a:rPr lang="ru-RU" b="1" dirty="0" smtClean="0">
                <a:solidFill>
                  <a:schemeClr val="bg1"/>
                </a:solidFill>
              </a:rPr>
              <a:t>Графичното </a:t>
            </a:r>
            <a:r>
              <a:rPr lang="ru-RU" b="1" dirty="0">
                <a:solidFill>
                  <a:schemeClr val="bg1"/>
                </a:solidFill>
              </a:rPr>
              <a:t>изображение </a:t>
            </a:r>
            <a:r>
              <a:rPr lang="en-US" dirty="0" smtClean="0"/>
              <a:t>–</a:t>
            </a:r>
            <a:r>
              <a:rPr lang="ru-RU" dirty="0" smtClean="0"/>
              <a:t> </a:t>
            </a:r>
            <a:r>
              <a:rPr lang="ru-RU" b="1" dirty="0"/>
              <a:t>визуално представяне </a:t>
            </a:r>
            <a:r>
              <a:rPr lang="ru-RU" dirty="0"/>
              <a:t>на </a:t>
            </a:r>
            <a:r>
              <a:rPr lang="ru-RU" b="1" dirty="0"/>
              <a:t>данни</a:t>
            </a:r>
            <a:r>
              <a:rPr lang="ru-RU" dirty="0"/>
              <a:t> или </a:t>
            </a:r>
            <a:r>
              <a:rPr lang="ru-RU" b="1" dirty="0" smtClean="0"/>
              <a:t>информация</a:t>
            </a:r>
            <a:r>
              <a:rPr lang="ru-RU" dirty="0" smtClean="0"/>
              <a:t> с помощта на различни графични елементи</a:t>
            </a:r>
          </a:p>
          <a:p>
            <a:r>
              <a:rPr lang="ru-RU" b="1" dirty="0" smtClean="0"/>
              <a:t>Програмите</a:t>
            </a:r>
            <a:r>
              <a:rPr lang="ru-RU" dirty="0" smtClean="0"/>
              <a:t>, с които се </a:t>
            </a:r>
            <a:r>
              <a:rPr lang="ru-RU" b="1" dirty="0" smtClean="0"/>
              <a:t>създават</a:t>
            </a:r>
            <a:r>
              <a:rPr lang="ru-RU" dirty="0" smtClean="0"/>
              <a:t> и </a:t>
            </a:r>
            <a:r>
              <a:rPr lang="ru-RU" b="1" dirty="0" smtClean="0"/>
              <a:t>обработват</a:t>
            </a:r>
            <a:r>
              <a:rPr lang="ru-RU" dirty="0" smtClean="0"/>
              <a:t> тези изображения, се наричат </a:t>
            </a:r>
            <a:r>
              <a:rPr lang="ru-RU" b="1" dirty="0" smtClean="0">
                <a:solidFill>
                  <a:schemeClr val="bg1"/>
                </a:solidFill>
              </a:rPr>
              <a:t>графични редактори</a:t>
            </a:r>
          </a:p>
          <a:p>
            <a:r>
              <a:rPr lang="ru-RU" dirty="0" smtClean="0"/>
              <a:t>Основни методи за </a:t>
            </a:r>
            <a:r>
              <a:rPr lang="ru-RU" b="1" dirty="0" smtClean="0"/>
              <a:t>представяне</a:t>
            </a:r>
            <a:r>
              <a:rPr lang="ru-RU" dirty="0" smtClean="0"/>
              <a:t> на </a:t>
            </a:r>
            <a:r>
              <a:rPr lang="ru-RU" b="1" dirty="0" smtClean="0"/>
              <a:t>изображения</a:t>
            </a:r>
            <a:r>
              <a:rPr lang="ru-RU" dirty="0" smtClean="0"/>
              <a:t>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bg-BG" dirty="0"/>
              <a:t>Графични изображения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000" y="4397924"/>
            <a:ext cx="3645000" cy="232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66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Растерно изображение </a:t>
            </a:r>
            <a:r>
              <a:rPr lang="bg-BG" dirty="0" smtClean="0"/>
              <a:t>– </a:t>
            </a:r>
            <a:r>
              <a:rPr lang="bg-BG" b="1" dirty="0" smtClean="0"/>
              <a:t>множество</a:t>
            </a:r>
            <a:r>
              <a:rPr lang="bg-BG" dirty="0" smtClean="0"/>
              <a:t> </a:t>
            </a:r>
            <a:r>
              <a:rPr lang="bg-BG" b="1" dirty="0" smtClean="0"/>
              <a:t>пиксели</a:t>
            </a:r>
            <a:r>
              <a:rPr lang="bg-BG" dirty="0" smtClean="0"/>
              <a:t>, подредени в двумерна </a:t>
            </a:r>
            <a:r>
              <a:rPr lang="bg-BG" b="1" dirty="0" smtClean="0"/>
              <a:t>правоъгълна решетка</a:t>
            </a:r>
          </a:p>
          <a:p>
            <a:r>
              <a:rPr lang="bg-BG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Пиксел</a:t>
            </a:r>
            <a:r>
              <a:rPr lang="bg-BG" dirty="0" smtClean="0"/>
              <a:t> – </a:t>
            </a:r>
            <a:r>
              <a:rPr lang="bg-BG" b="1" dirty="0" smtClean="0"/>
              <a:t>най-малкият елемент</a:t>
            </a:r>
            <a:r>
              <a:rPr lang="bg-BG" dirty="0" smtClean="0"/>
              <a:t>, който </a:t>
            </a:r>
            <a:r>
              <a:rPr lang="bg-BG" b="1" dirty="0" smtClean="0"/>
              <a:t>изгражда</a:t>
            </a:r>
            <a:r>
              <a:rPr lang="bg-BG" dirty="0" smtClean="0"/>
              <a:t> дадено цифрово </a:t>
            </a:r>
            <a:r>
              <a:rPr lang="bg-BG" b="1" dirty="0" smtClean="0"/>
              <a:t>изображение</a:t>
            </a:r>
          </a:p>
          <a:p>
            <a:pPr lvl="1"/>
            <a:r>
              <a:rPr lang="bg-BG" dirty="0" smtClean="0"/>
              <a:t>Представлява </a:t>
            </a:r>
            <a:r>
              <a:rPr lang="bg-BG" b="1" dirty="0" smtClean="0"/>
              <a:t>много малка точка </a:t>
            </a:r>
            <a:r>
              <a:rPr lang="bg-BG" dirty="0" smtClean="0"/>
              <a:t>със </a:t>
            </a:r>
            <a:r>
              <a:rPr lang="bg-BG" b="1" dirty="0" smtClean="0"/>
              <a:t>зададен цвят </a:t>
            </a:r>
            <a:r>
              <a:rPr lang="bg-BG" dirty="0" smtClean="0"/>
              <a:t>и </a:t>
            </a:r>
            <a:r>
              <a:rPr lang="bg-BG" b="1" dirty="0" smtClean="0"/>
              <a:t>яркост</a:t>
            </a:r>
          </a:p>
          <a:p>
            <a:pPr lvl="1"/>
            <a:r>
              <a:rPr lang="bg-BG" dirty="0" smtClean="0"/>
              <a:t>Колкото </a:t>
            </a:r>
            <a:r>
              <a:rPr lang="bg-BG" b="1" dirty="0" smtClean="0"/>
              <a:t>повече пиксели </a:t>
            </a:r>
            <a:r>
              <a:rPr lang="bg-BG" dirty="0" smtClean="0"/>
              <a:t>има върху </a:t>
            </a:r>
            <a:r>
              <a:rPr lang="bg-BG" b="1" dirty="0" smtClean="0"/>
              <a:t>определен участък </a:t>
            </a:r>
            <a:r>
              <a:rPr lang="bg-BG" dirty="0" smtClean="0"/>
              <a:t>от изображението, толкова </a:t>
            </a:r>
            <a:r>
              <a:rPr lang="bg-BG" b="1" dirty="0" smtClean="0"/>
              <a:t>по-добро е неговото качество</a:t>
            </a:r>
            <a:endParaRPr lang="en-US" b="1" dirty="0" smtClean="0"/>
          </a:p>
          <a:p>
            <a:r>
              <a:rPr lang="bg-BG" dirty="0" smtClean="0"/>
              <a:t>Най-често използвани </a:t>
            </a:r>
            <a:r>
              <a:rPr lang="bg-BG" b="1" dirty="0" smtClean="0"/>
              <a:t>формати</a:t>
            </a:r>
            <a:r>
              <a:rPr lang="bg-BG" dirty="0" smtClean="0"/>
              <a:t> – </a:t>
            </a:r>
            <a:r>
              <a:rPr lang="bg-BG" b="1" dirty="0" smtClean="0">
                <a:solidFill>
                  <a:schemeClr val="bg1"/>
                </a:solidFill>
              </a:rPr>
              <a:t>.</a:t>
            </a:r>
            <a:r>
              <a:rPr lang="en-US" b="1" dirty="0" smtClean="0">
                <a:solidFill>
                  <a:schemeClr val="bg1"/>
                </a:solidFill>
              </a:rPr>
              <a:t>bmp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bg1"/>
                </a:solidFill>
              </a:rPr>
              <a:t>.jpg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bg1"/>
                </a:solidFill>
              </a:rPr>
              <a:t>.gif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bg1"/>
                </a:solidFill>
              </a:rPr>
              <a:t>.png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bg1"/>
                </a:solidFill>
              </a:rPr>
              <a:t>.tif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Растерно изображение</a:t>
            </a:r>
            <a:r>
              <a:rPr lang="en-US" dirty="0" smtClean="0"/>
              <a:t>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627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Растерно изображение</a:t>
            </a:r>
            <a:r>
              <a:rPr lang="en-US" dirty="0"/>
              <a:t> </a:t>
            </a:r>
            <a:r>
              <a:rPr lang="en-US" dirty="0" smtClean="0"/>
              <a:t>(2)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00" y="2362321"/>
            <a:ext cx="3858567" cy="3429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000" y="2754946"/>
            <a:ext cx="7050000" cy="264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42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Векторно изображение </a:t>
            </a:r>
            <a:r>
              <a:rPr lang="bg-BG" dirty="0" smtClean="0"/>
              <a:t>– изображение, получено с помощта на </a:t>
            </a:r>
            <a:r>
              <a:rPr lang="bg-BG" b="1" dirty="0" smtClean="0"/>
              <a:t>линии</a:t>
            </a:r>
            <a:r>
              <a:rPr lang="bg-BG" dirty="0" smtClean="0"/>
              <a:t> и </a:t>
            </a:r>
            <a:r>
              <a:rPr lang="bg-BG" b="1" dirty="0" smtClean="0"/>
              <a:t>геометрични фигури</a:t>
            </a:r>
          </a:p>
          <a:p>
            <a:pPr lvl="1"/>
            <a:r>
              <a:rPr lang="bg-BG" dirty="0" smtClean="0"/>
              <a:t>Могат да имат </a:t>
            </a:r>
            <a:r>
              <a:rPr lang="bg-BG" b="1" dirty="0" smtClean="0"/>
              <a:t>различни дебилини </a:t>
            </a:r>
            <a:r>
              <a:rPr lang="bg-BG" dirty="0" smtClean="0"/>
              <a:t>и </a:t>
            </a:r>
            <a:r>
              <a:rPr lang="bg-BG" b="1" dirty="0" smtClean="0"/>
              <a:t>цветове</a:t>
            </a:r>
          </a:p>
          <a:p>
            <a:r>
              <a:rPr lang="bg-BG" b="1" dirty="0" smtClean="0"/>
              <a:t>Трудно</a:t>
            </a:r>
            <a:r>
              <a:rPr lang="bg-BG" dirty="0" smtClean="0"/>
              <a:t> е да се получи </a:t>
            </a:r>
            <a:r>
              <a:rPr lang="bg-BG" b="1" dirty="0" smtClean="0"/>
              <a:t>фотореалистично</a:t>
            </a:r>
            <a:r>
              <a:rPr lang="bg-BG" dirty="0" smtClean="0"/>
              <a:t> векторно </a:t>
            </a:r>
            <a:r>
              <a:rPr lang="bg-BG" b="1" dirty="0" smtClean="0"/>
              <a:t>изображение</a:t>
            </a:r>
          </a:p>
          <a:p>
            <a:r>
              <a:rPr lang="bg-BG" dirty="0" smtClean="0"/>
              <a:t>Изображението </a:t>
            </a:r>
            <a:r>
              <a:rPr lang="bg-BG" b="1" dirty="0" smtClean="0"/>
              <a:t>не губи качеството </a:t>
            </a:r>
            <a:r>
              <a:rPr lang="bg-BG" dirty="0" smtClean="0"/>
              <a:t>си </a:t>
            </a:r>
            <a:r>
              <a:rPr lang="bg-BG" b="1" dirty="0" smtClean="0"/>
              <a:t>при промяна </a:t>
            </a:r>
            <a:r>
              <a:rPr lang="bg-BG" dirty="0" smtClean="0"/>
              <a:t>на</a:t>
            </a:r>
            <a:r>
              <a:rPr lang="bg-BG" b="1" dirty="0" smtClean="0"/>
              <a:t> размера</a:t>
            </a:r>
            <a:r>
              <a:rPr lang="bg-BG" dirty="0" smtClean="0"/>
              <a:t> си</a:t>
            </a:r>
          </a:p>
          <a:p>
            <a:r>
              <a:rPr lang="bg-BG" dirty="0" smtClean="0"/>
              <a:t>Най-често използвани </a:t>
            </a:r>
            <a:r>
              <a:rPr lang="bg-BG" b="1" dirty="0" smtClean="0"/>
              <a:t>формати</a:t>
            </a:r>
            <a:r>
              <a:rPr lang="bg-BG" dirty="0" smtClean="0"/>
              <a:t> – </a:t>
            </a:r>
            <a:r>
              <a:rPr lang="bg-BG" b="1" dirty="0" smtClean="0">
                <a:solidFill>
                  <a:schemeClr val="bg1"/>
                </a:solidFill>
              </a:rPr>
              <a:t>.</a:t>
            </a:r>
            <a:r>
              <a:rPr lang="en-US" b="1" dirty="0" smtClean="0">
                <a:solidFill>
                  <a:schemeClr val="bg1"/>
                </a:solidFill>
              </a:rPr>
              <a:t>svg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bg1"/>
                </a:solidFill>
              </a:rPr>
              <a:t>.eps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bg1"/>
                </a:solidFill>
              </a:rPr>
              <a:t>.ai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bg1"/>
                </a:solidFill>
              </a:rPr>
              <a:t>.cdr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Векторно изображение</a:t>
            </a:r>
            <a:r>
              <a:rPr lang="en-US" dirty="0" smtClean="0"/>
              <a:t>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98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Векторно изображение</a:t>
            </a:r>
            <a:r>
              <a:rPr lang="en-US" dirty="0"/>
              <a:t> </a:t>
            </a:r>
            <a:r>
              <a:rPr lang="en-US" dirty="0" smtClean="0"/>
              <a:t>(2)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652" y="2394000"/>
            <a:ext cx="7620000" cy="2857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00" y="2085750"/>
            <a:ext cx="3474000" cy="347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443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Отворете изображенията от папката </a:t>
            </a:r>
            <a:r>
              <a:rPr lang="en-US" b="1" dirty="0">
                <a:solidFill>
                  <a:schemeClr val="bg1"/>
                </a:solidFill>
              </a:rPr>
              <a:t>rasterOrVector</a:t>
            </a:r>
            <a:r>
              <a:rPr lang="bg-BG" b="1" dirty="0" smtClean="0">
                <a:solidFill>
                  <a:schemeClr val="bg1"/>
                </a:solidFill>
              </a:rPr>
              <a:t> </a:t>
            </a:r>
            <a:r>
              <a:rPr lang="bg-BG" b="1" dirty="0" smtClean="0"/>
              <a:t>в </a:t>
            </a:r>
            <a:r>
              <a:rPr lang="en-US" b="1" dirty="0" smtClean="0">
                <a:solidFill>
                  <a:schemeClr val="bg1"/>
                </a:solidFill>
              </a:rPr>
              <a:t>materials</a:t>
            </a:r>
            <a:r>
              <a:rPr lang="bg-BG" dirty="0" smtClean="0"/>
              <a:t>. </a:t>
            </a:r>
            <a:r>
              <a:rPr lang="bg-BG" dirty="0" smtClean="0"/>
              <a:t>Определете кои от файловете са </a:t>
            </a:r>
            <a:r>
              <a:rPr lang="bg-BG" b="1" dirty="0" smtClean="0"/>
              <a:t>растерни</a:t>
            </a:r>
            <a:r>
              <a:rPr lang="bg-BG" dirty="0" smtClean="0"/>
              <a:t> и кои </a:t>
            </a:r>
            <a:r>
              <a:rPr lang="bg-BG" b="1" dirty="0" smtClean="0"/>
              <a:t>векторни</a:t>
            </a:r>
            <a:r>
              <a:rPr lang="bg-BG" dirty="0" smtClean="0"/>
              <a:t>. Разпределете ги в </a:t>
            </a:r>
            <a:r>
              <a:rPr lang="bg-BG" b="1" dirty="0" smtClean="0"/>
              <a:t>две</a:t>
            </a:r>
            <a:r>
              <a:rPr lang="bg-BG" dirty="0" smtClean="0"/>
              <a:t> отделни </a:t>
            </a:r>
            <a:r>
              <a:rPr lang="bg-BG" b="1" dirty="0" smtClean="0"/>
              <a:t>папки</a:t>
            </a:r>
            <a:r>
              <a:rPr lang="bg-BG" dirty="0" smtClean="0"/>
              <a:t> – </a:t>
            </a:r>
            <a:r>
              <a:rPr lang="en-US" b="1" dirty="0" smtClean="0">
                <a:solidFill>
                  <a:schemeClr val="bg1"/>
                </a:solidFill>
              </a:rPr>
              <a:t>raster</a:t>
            </a:r>
            <a:r>
              <a:rPr lang="en-US" dirty="0" smtClean="0"/>
              <a:t>,</a:t>
            </a:r>
            <a:r>
              <a:rPr lang="bg-BG" dirty="0" smtClean="0"/>
              <a:t> </a:t>
            </a:r>
            <a:r>
              <a:rPr lang="en-US" b="1" dirty="0" smtClean="0">
                <a:solidFill>
                  <a:schemeClr val="bg1"/>
                </a:solidFill>
              </a:rPr>
              <a:t>vector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Задача: Растерно или векторно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450" y="3046500"/>
            <a:ext cx="4812000" cy="3609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15351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5499</TotalTime>
  <Words>827</Words>
  <Application>Microsoft Office PowerPoint</Application>
  <PresentationFormat>Widescreen</PresentationFormat>
  <Paragraphs>128</Paragraphs>
  <Slides>27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맑은 고딕</vt:lpstr>
      <vt:lpstr>Arial</vt:lpstr>
      <vt:lpstr>Calibri</vt:lpstr>
      <vt:lpstr>Consolas</vt:lpstr>
      <vt:lpstr>Wingdings</vt:lpstr>
      <vt:lpstr>SoftUni</vt:lpstr>
      <vt:lpstr>Зареждане, обработване и запазване на графично изображение</vt:lpstr>
      <vt:lpstr>Съдържание</vt:lpstr>
      <vt:lpstr>͏Графични изображения</vt:lpstr>
      <vt:lpstr>͏Графични изображения</vt:lpstr>
      <vt:lpstr>Растерно изображение (1)</vt:lpstr>
      <vt:lpstr>Растерно изображение (2)</vt:lpstr>
      <vt:lpstr>Векторно изображение (1)</vt:lpstr>
      <vt:lpstr>Векторно изображение (2)</vt:lpstr>
      <vt:lpstr>Задача: Растерно или векторно изображение</vt:lpstr>
      <vt:lpstr>Paint</vt:lpstr>
      <vt:lpstr>Основни елементи</vt:lpstr>
      <vt:lpstr>Home меню</vt:lpstr>
      <vt:lpstr>Отваряне на изображение</vt:lpstr>
      <vt:lpstr>Отваряне на изображение</vt:lpstr>
      <vt:lpstr>Отваряне на изображение</vt:lpstr>
      <vt:lpstr>Отваряне на изображение</vt:lpstr>
      <vt:lpstr>Отваряне на изображение</vt:lpstr>
      <vt:lpstr>Задача: Отваряне на изображение</vt:lpstr>
      <vt:lpstr>Съхраняване на изображение</vt:lpstr>
      <vt:lpstr>Съхраняване на изображение</vt:lpstr>
      <vt:lpstr>Съхраняване на изображение</vt:lpstr>
      <vt:lpstr>Задача: Съхраняване на изображение</vt:lpstr>
      <vt:lpstr>͏Преоразмеряване на графично изображение</vt:lpstr>
      <vt:lpstr>͏Преоразмеряване на графично изображение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Зареждане, обработване и запазване на графично изображение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PC</cp:lastModifiedBy>
  <cp:revision>404</cp:revision>
  <dcterms:created xsi:type="dcterms:W3CDTF">2018-05-23T13:08:44Z</dcterms:created>
  <dcterms:modified xsi:type="dcterms:W3CDTF">2023-10-24T15:55:56Z</dcterms:modified>
  <cp:category/>
</cp:coreProperties>
</file>

<file path=docProps/thumbnail.jpeg>
</file>